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B40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5"/>
    <p:restoredTop sz="94830"/>
  </p:normalViewPr>
  <p:slideViewPr>
    <p:cSldViewPr snapToGrid="0" snapToObjects="1">
      <p:cViewPr>
        <p:scale>
          <a:sx n="212" d="100"/>
          <a:sy n="212" d="100"/>
        </p:scale>
        <p:origin x="-4608" y="-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EEBA8-C0EF-5448-8F13-5B9E835C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C5171C-99A1-8F43-97D7-F54DD8C7E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20CFA8-46F3-044F-971E-8621E579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6DB40-8583-1743-B740-EF704B68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682BC-3DF7-984E-B894-4BF92BCE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218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B7159-2435-0B46-9202-75E3BA32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DFCA9-2011-3A45-9EBB-979747F28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1745AA-D433-2242-827F-39AA8967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60A391-1ED5-DB4C-AFCB-F85ED9E4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A1D65-CDB8-494E-98BD-A8D2B07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16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BF14C7-5884-464D-A707-AD0F24F67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20E9A-0AFE-7941-86B3-96A3CB920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FC420-40D0-F04D-A09A-373EB0CD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9E21A0-8C89-7B44-A7EF-9432BDA3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A1B462-91E6-404E-8F20-694377B8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96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F9CA3-4FFF-FF4A-8FEF-4221D637C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35BBD-3BF0-BD4F-8180-5EAFEA10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ECED2-DAC7-8E47-824E-87AF96DDA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A7FAE-3D2A-C348-BEE9-555EBA64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13C7EB-35AB-AA43-A009-E50F7E6A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02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574C4-7534-6C41-958E-9700550B9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EEDD0D-9092-C24C-8A8E-276865F84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1A6936-EE02-1547-BEF2-379F738F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FFD9F3-CD02-1C45-9683-AF51DFAB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EFFD6-2375-E244-86DA-779D35B8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6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55E3E-5C18-3A43-B3EB-4AF596C8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83F35-64E0-1443-A96C-7FF82FE43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A90FF9-1F18-3045-9C57-460613A9F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6F377-1FE5-B645-8FAE-E94E01CC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CD7301-3361-974B-B064-6C1957F7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63E74E-D976-FF46-BCFA-C7DD0C71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65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CD121-5D55-074E-92D1-08F9ABD7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FDBF5B-F014-C149-BA93-C1452150C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BB9B88-4E51-CA43-915F-1309E4878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3DEFE2-853D-A74B-8268-67C78F4AE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4C814C-279E-DE43-A0CB-D4600C9A9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11BAB1-DDE0-7C45-B4BD-E0D63CC4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6FB1EF-C59B-1F47-95AE-72F488E4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B77FE9-B66D-7F4A-949F-950F17E4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25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D523A-CAC0-424F-BEE1-F994746D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7E6700-0C3C-5647-99CB-02B620EA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91D4AA-4512-AC41-9D83-A9BD7B02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ED1E-2D40-4040-80FF-F56B222F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06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F657DD-AFC3-5948-B9DB-016432A8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DC321-B1F5-E246-B0DF-1DB3FEE12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E6B69-BE6B-164F-8876-588FD56B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49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E1FD4-F9F3-AB44-93A2-76E8AE0E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8F7DD-2917-CA4B-BAAB-EBA1AF013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F6F5C9-D87C-0845-9230-6D1BA5ADD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71FD4D-974E-EA4E-A135-39B12CDC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4E387B-D839-4945-9986-AEF3FE7B6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E495D-CA71-CE4B-846A-DC855519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275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3C38B-9B1A-654E-8B71-C41AA485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8DB811-BD3A-8248-A677-8A008D476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2F05DA-5969-AD42-8376-7E3B14A27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AF78F1-7332-5944-879D-808F0514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424F23-0E0D-E145-9275-DD40E45A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0D71B6-6C0A-6C47-8C71-BBBCDE57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98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EF5EED-0B75-7246-979B-2E8BAAFE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F00874-CF9A-4E4A-8968-DB63D271E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CEB75-9458-004A-919C-D6E10DE0C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2589F-652D-4943-BCAD-42EC858D6AB5}" type="datetimeFigureOut">
              <a:rPr kumimoji="1" lang="zh-CN" altLang="en-US" smtClean="0"/>
              <a:t>2022/4/11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273D6-801E-554F-852D-9F3147B22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A86152-38CE-5843-BD5A-120A01DA9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82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6DD9F603-DF62-E742-AB4E-C8F6D99B415C}"/>
              </a:ext>
            </a:extLst>
          </p:cNvPr>
          <p:cNvSpPr/>
          <p:nvPr/>
        </p:nvSpPr>
        <p:spPr>
          <a:xfrm>
            <a:off x="37592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CFCA25CD-BFA6-954C-9FEC-FDF32AF3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920" y="1595120"/>
            <a:ext cx="1134110" cy="10593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2DD1A5-E73F-2A44-8AE8-4898B7F4E975}"/>
              </a:ext>
            </a:extLst>
          </p:cNvPr>
          <p:cNvSpPr txBox="1"/>
          <p:nvPr/>
        </p:nvSpPr>
        <p:spPr>
          <a:xfrm>
            <a:off x="1510030" y="1595120"/>
            <a:ext cx="17818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1851, </a:t>
            </a:r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Longdong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Avenue, Shanghai, China</a:t>
            </a:r>
          </a:p>
          <a:p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Bailonggang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Wastewater treatment plant</a:t>
            </a:r>
          </a:p>
          <a:p>
            <a:endParaRPr kumimoji="1"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1D07C1D-2396-2A44-BC90-75FABF82B258}"/>
              </a:ext>
            </a:extLst>
          </p:cNvPr>
          <p:cNvSpPr/>
          <p:nvPr/>
        </p:nvSpPr>
        <p:spPr>
          <a:xfrm rot="5400000">
            <a:off x="175006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A9F6EC-71D9-3C44-ACEF-58C0868BA25C}"/>
              </a:ext>
            </a:extLst>
          </p:cNvPr>
          <p:cNvSpPr txBox="1"/>
          <p:nvPr/>
        </p:nvSpPr>
        <p:spPr>
          <a:xfrm>
            <a:off x="375920" y="2887782"/>
            <a:ext cx="35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121.618322N, 31.226823E (BD09: Baidu Map)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3E207C-3711-E24F-90C5-C2D8DC33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" y="3444436"/>
            <a:ext cx="2601570" cy="1401883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26373177-C8C0-6846-93AB-89241E04D30A}"/>
              </a:ext>
            </a:extLst>
          </p:cNvPr>
          <p:cNvSpPr/>
          <p:nvPr/>
        </p:nvSpPr>
        <p:spPr>
          <a:xfrm>
            <a:off x="14224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Plants Address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7E6D1D0B-D2C4-424F-BF01-8D955764D5F3}"/>
              </a:ext>
            </a:extLst>
          </p:cNvPr>
          <p:cNvSpPr/>
          <p:nvPr/>
        </p:nvSpPr>
        <p:spPr>
          <a:xfrm>
            <a:off x="3779520" y="2982771"/>
            <a:ext cx="482650" cy="461665"/>
          </a:xfrm>
          <a:prstGeom prst="plus">
            <a:avLst>
              <a:gd name="adj" fmla="val 338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9A300CA-023F-2A42-8B41-00BDF198D9C8}"/>
              </a:ext>
            </a:extLst>
          </p:cNvPr>
          <p:cNvSpPr/>
          <p:nvPr/>
        </p:nvSpPr>
        <p:spPr>
          <a:xfrm>
            <a:off x="455803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BF37C913-9394-5240-A662-91FFAA867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82536" y="1661801"/>
            <a:ext cx="1109603" cy="9872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63A8886-35C3-1443-BCA8-CE14C76D98DE}"/>
              </a:ext>
            </a:extLst>
          </p:cNvPr>
          <p:cNvSpPr txBox="1"/>
          <p:nvPr/>
        </p:nvSpPr>
        <p:spPr>
          <a:xfrm>
            <a:off x="5692140" y="1595120"/>
            <a:ext cx="1781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Calculation:</a:t>
            </a:r>
          </a:p>
          <a:p>
            <a:pPr algn="just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sludge data of each WWTPs. Filling the missing values by the flows of wastewater treatments.</a:t>
            </a:r>
          </a:p>
          <a:p>
            <a:endParaRPr kumimoji="1" lang="zh-CN" altLang="en-US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8DF96A3C-8C5D-0840-B62B-76C0F4C59F10}"/>
              </a:ext>
            </a:extLst>
          </p:cNvPr>
          <p:cNvSpPr/>
          <p:nvPr/>
        </p:nvSpPr>
        <p:spPr>
          <a:xfrm rot="5400000">
            <a:off x="593217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510645-C4A7-9C40-8CA5-39FF7098463F}"/>
              </a:ext>
            </a:extLst>
          </p:cNvPr>
          <p:cNvSpPr txBox="1"/>
          <p:nvPr/>
        </p:nvSpPr>
        <p:spPr>
          <a:xfrm>
            <a:off x="4558030" y="2887782"/>
            <a:ext cx="35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 all the sludge data at city level.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228F60F-6491-1240-9BB0-2DBB57B946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15378" y="3367088"/>
            <a:ext cx="1961645" cy="1401883"/>
          </a:xfrm>
          <a:prstGeom prst="rect">
            <a:avLst/>
          </a:prstGeom>
        </p:spPr>
      </p:pic>
      <p:sp>
        <p:nvSpPr>
          <p:cNvPr id="19" name="圆角矩形 18">
            <a:extLst>
              <a:ext uri="{FF2B5EF4-FFF2-40B4-BE49-F238E27FC236}">
                <a16:creationId xmlns:a16="http://schemas.microsoft.com/office/drawing/2014/main" id="{BCB43A94-7BC7-474F-8BA4-CE7A27683B53}"/>
              </a:ext>
            </a:extLst>
          </p:cNvPr>
          <p:cNvSpPr/>
          <p:nvPr/>
        </p:nvSpPr>
        <p:spPr>
          <a:xfrm>
            <a:off x="432435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Sludge Data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十字形 19">
            <a:extLst>
              <a:ext uri="{FF2B5EF4-FFF2-40B4-BE49-F238E27FC236}">
                <a16:creationId xmlns:a16="http://schemas.microsoft.com/office/drawing/2014/main" id="{CA9342D9-D67B-C14B-92B1-D28366761B2B}"/>
              </a:ext>
            </a:extLst>
          </p:cNvPr>
          <p:cNvSpPr/>
          <p:nvPr/>
        </p:nvSpPr>
        <p:spPr>
          <a:xfrm>
            <a:off x="7920990" y="2982771"/>
            <a:ext cx="482650" cy="461665"/>
          </a:xfrm>
          <a:prstGeom prst="plus">
            <a:avLst>
              <a:gd name="adj" fmla="val 338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17FCF7D-DB8C-B842-9850-8E0B49E7C06D}"/>
              </a:ext>
            </a:extLst>
          </p:cNvPr>
          <p:cNvSpPr/>
          <p:nvPr/>
        </p:nvSpPr>
        <p:spPr>
          <a:xfrm>
            <a:off x="864870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FF45EBC9-AE26-3944-A93D-CFE80507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673206" y="1678935"/>
            <a:ext cx="1109603" cy="95295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A7557D7-218C-4D4F-B44E-00519D938740}"/>
              </a:ext>
            </a:extLst>
          </p:cNvPr>
          <p:cNvSpPr txBox="1"/>
          <p:nvPr/>
        </p:nvSpPr>
        <p:spPr>
          <a:xfrm>
            <a:off x="9782810" y="1595120"/>
            <a:ext cx="1781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Comparison:</a:t>
            </a:r>
          </a:p>
          <a:p>
            <a:pPr algn="just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sludge data we’ve calculated with Yearbooks.</a:t>
            </a:r>
          </a:p>
          <a:p>
            <a:endParaRPr kumimoji="1" lang="zh-CN" altLang="en-US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FF161ED4-8B89-2E4E-9E46-4DFFA84473E8}"/>
              </a:ext>
            </a:extLst>
          </p:cNvPr>
          <p:cNvSpPr/>
          <p:nvPr/>
        </p:nvSpPr>
        <p:spPr>
          <a:xfrm rot="5400000">
            <a:off x="1002284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9DAC9A-95D2-EA47-AA3C-201A50EF2CAC}"/>
              </a:ext>
            </a:extLst>
          </p:cNvPr>
          <p:cNvSpPr txBox="1"/>
          <p:nvPr/>
        </p:nvSpPr>
        <p:spPr>
          <a:xfrm>
            <a:off x="8689340" y="2887782"/>
            <a:ext cx="287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Correcting data that has an obvious bias.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4A13316-E476-F143-A875-3A15907B4BD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158859" y="3444436"/>
            <a:ext cx="1983841" cy="1401883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43FACAF3-23A7-FB4A-970E-FB442F3580C8}"/>
              </a:ext>
            </a:extLst>
          </p:cNvPr>
          <p:cNvSpPr/>
          <p:nvPr/>
        </p:nvSpPr>
        <p:spPr>
          <a:xfrm>
            <a:off x="841502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3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下箭头 29">
            <a:extLst>
              <a:ext uri="{FF2B5EF4-FFF2-40B4-BE49-F238E27FC236}">
                <a16:creationId xmlns:a16="http://schemas.microsoft.com/office/drawing/2014/main" id="{D511D0D3-84B1-1F44-8EB0-E56352F00197}"/>
              </a:ext>
            </a:extLst>
          </p:cNvPr>
          <p:cNvSpPr/>
          <p:nvPr/>
        </p:nvSpPr>
        <p:spPr>
          <a:xfrm>
            <a:off x="3079781" y="3281687"/>
            <a:ext cx="5336915" cy="109472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SSPs Scenarios</a:t>
            </a: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5">
            <a:extLst>
              <a:ext uri="{FF2B5EF4-FFF2-40B4-BE49-F238E27FC236}">
                <a16:creationId xmlns:a16="http://schemas.microsoft.com/office/drawing/2014/main" id="{F5A67048-B523-8A4C-8D3D-9C3B93902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21758"/>
              </p:ext>
            </p:extLst>
          </p:nvPr>
        </p:nvGraphicFramePr>
        <p:xfrm>
          <a:off x="1612985" y="200635"/>
          <a:ext cx="3240197" cy="3081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197">
                  <a:extLst>
                    <a:ext uri="{9D8B030D-6E8A-4147-A177-3AD203B41FA5}">
                      <a16:colId xmlns:a16="http://schemas.microsoft.com/office/drawing/2014/main" val="4170323472"/>
                    </a:ext>
                  </a:extLst>
                </a:gridCol>
              </a:tblGrid>
              <a:tr h="3984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Sludge Generation</a:t>
                      </a:r>
                      <a:endParaRPr kumimoji="1" lang="zh-CN" altLang="en-US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00006"/>
                  </a:ext>
                </a:extLst>
              </a:tr>
              <a:tr h="26825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955623"/>
                  </a:ext>
                </a:extLst>
              </a:tr>
            </a:tbl>
          </a:graphicData>
        </a:graphic>
      </p:graphicFrame>
      <p:pic>
        <p:nvPicPr>
          <p:cNvPr id="26" name="图片 25">
            <a:extLst>
              <a:ext uri="{FF2B5EF4-FFF2-40B4-BE49-F238E27FC236}">
                <a16:creationId xmlns:a16="http://schemas.microsoft.com/office/drawing/2014/main" id="{5C46EBB1-BC7A-7743-BB67-994EFD6C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74125" y="870259"/>
            <a:ext cx="3034608" cy="2168672"/>
          </a:xfrm>
          <a:prstGeom prst="rect">
            <a:avLst/>
          </a:prstGeom>
        </p:spPr>
      </p:pic>
      <p:graphicFrame>
        <p:nvGraphicFramePr>
          <p:cNvPr id="27" name="表格 25">
            <a:extLst>
              <a:ext uri="{FF2B5EF4-FFF2-40B4-BE49-F238E27FC236}">
                <a16:creationId xmlns:a16="http://schemas.microsoft.com/office/drawing/2014/main" id="{0C912887-1D29-CA40-BE07-D836BEF6E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715464"/>
              </p:ext>
            </p:extLst>
          </p:nvPr>
        </p:nvGraphicFramePr>
        <p:xfrm>
          <a:off x="6582758" y="200635"/>
          <a:ext cx="3240197" cy="3081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197">
                  <a:extLst>
                    <a:ext uri="{9D8B030D-6E8A-4147-A177-3AD203B41FA5}">
                      <a16:colId xmlns:a16="http://schemas.microsoft.com/office/drawing/2014/main" val="4170323472"/>
                    </a:ext>
                  </a:extLst>
                </a:gridCol>
              </a:tblGrid>
              <a:tr h="3984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Driving Factors</a:t>
                      </a:r>
                      <a:endParaRPr kumimoji="1" lang="zh-CN" altLang="en-US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00006"/>
                  </a:ext>
                </a:extLst>
              </a:tr>
              <a:tr h="26825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955623"/>
                  </a:ext>
                </a:extLst>
              </a:tr>
            </a:tbl>
          </a:graphicData>
        </a:graphic>
      </p:graphicFrame>
      <p:graphicFrame>
        <p:nvGraphicFramePr>
          <p:cNvPr id="28" name="表格 25">
            <a:extLst>
              <a:ext uri="{FF2B5EF4-FFF2-40B4-BE49-F238E27FC236}">
                <a16:creationId xmlns:a16="http://schemas.microsoft.com/office/drawing/2014/main" id="{EBD0A41B-25F8-BF49-85B5-2DE3D9DF7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800717"/>
              </p:ext>
            </p:extLst>
          </p:nvPr>
        </p:nvGraphicFramePr>
        <p:xfrm>
          <a:off x="1612985" y="4376413"/>
          <a:ext cx="8209970" cy="3048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985">
                  <a:extLst>
                    <a:ext uri="{9D8B030D-6E8A-4147-A177-3AD203B41FA5}">
                      <a16:colId xmlns:a16="http://schemas.microsoft.com/office/drawing/2014/main" val="4170323472"/>
                    </a:ext>
                  </a:extLst>
                </a:gridCol>
                <a:gridCol w="4104985">
                  <a:extLst>
                    <a:ext uri="{9D8B030D-6E8A-4147-A177-3AD203B41FA5}">
                      <a16:colId xmlns:a16="http://schemas.microsoft.com/office/drawing/2014/main" val="53371613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Trends</a:t>
                      </a:r>
                      <a:endParaRPr kumimoji="1" lang="zh-CN" altLang="en-US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5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00006"/>
                  </a:ext>
                </a:extLst>
              </a:tr>
              <a:tr h="26825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95562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F290718C-5208-F048-8529-F42C6D8E0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13" y="4830712"/>
            <a:ext cx="3505289" cy="250282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22D857-2CDB-CF4B-9571-404D1B3680C4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42434" y="4853159"/>
            <a:ext cx="3794941" cy="2502822"/>
          </a:xfrm>
          <a:prstGeom prst="rect">
            <a:avLst/>
          </a:prstGeom>
          <a:noFill/>
        </p:spPr>
      </p:pic>
      <p:sp>
        <p:nvSpPr>
          <p:cNvPr id="29" name="右箭头 28">
            <a:extLst>
              <a:ext uri="{FF2B5EF4-FFF2-40B4-BE49-F238E27FC236}">
                <a16:creationId xmlns:a16="http://schemas.microsoft.com/office/drawing/2014/main" id="{DC6D473A-5D80-DD4E-A7B8-F04D26E4DA6B}"/>
              </a:ext>
            </a:extLst>
          </p:cNvPr>
          <p:cNvSpPr/>
          <p:nvPr/>
        </p:nvSpPr>
        <p:spPr>
          <a:xfrm>
            <a:off x="4853183" y="1633958"/>
            <a:ext cx="1711028" cy="459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GeoDetector</a:t>
            </a:r>
            <a:endParaRPr kumimoji="1"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3E611B-6A23-C946-8EEA-3858B7EED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112" y="1059245"/>
            <a:ext cx="1828800" cy="1790700"/>
          </a:xfrm>
          <a:prstGeom prst="rect">
            <a:avLst/>
          </a:prstGeom>
          <a:scene3d>
            <a:camera prst="orthographicFront">
              <a:rot lat="2528704" lon="3040643" rev="2359362"/>
            </a:camera>
            <a:lightRig rig="threePt" dir="t"/>
          </a:scene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018961-C2F3-1847-B5FE-281CAD79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8456" y="811508"/>
            <a:ext cx="1828800" cy="1790700"/>
          </a:xfrm>
          <a:prstGeom prst="rect">
            <a:avLst/>
          </a:prstGeom>
          <a:scene3d>
            <a:camera prst="orthographicFront">
              <a:rot lat="2528703" lon="3040639" rev="2359360"/>
            </a:camera>
            <a:lightRig rig="threePt" dir="t"/>
          </a:scene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A4C887-D3C9-E042-809F-433B4F7F8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516" y="915143"/>
            <a:ext cx="1828800" cy="1790700"/>
          </a:xfrm>
          <a:prstGeom prst="rect">
            <a:avLst/>
          </a:prstGeom>
          <a:scene3d>
            <a:camera prst="orthographicFront">
              <a:rot lat="2528704" lon="3040641" rev="2359361"/>
            </a:camera>
            <a:lightRig rig="threePt" dir="t"/>
          </a:scene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31F4A3A-F5BA-2D42-A7A2-D619B7236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817" y="423572"/>
            <a:ext cx="1828800" cy="1790700"/>
          </a:xfrm>
          <a:prstGeom prst="rect">
            <a:avLst/>
          </a:prstGeom>
          <a:scene3d>
            <a:camera prst="orthographicFront">
              <a:rot lat="2528704" lon="3040641" rev="2359361"/>
            </a:camera>
            <a:lightRig rig="threePt" dir="t"/>
          </a:scene3d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FB88CF1-0453-1443-9AE3-B1D2CEBA7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903" y="278878"/>
            <a:ext cx="1828800" cy="1790700"/>
          </a:xfrm>
          <a:prstGeom prst="rect">
            <a:avLst/>
          </a:prstGeom>
          <a:scene3d>
            <a:camera prst="orthographicFront">
              <a:rot lat="2528704" lon="3040641" rev="2359361"/>
            </a:camera>
            <a:lightRig rig="threePt" dir="t"/>
          </a:scene3d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E641346-5A95-DF44-85C3-B9C4AA8BFB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4407" y="487795"/>
            <a:ext cx="1828800" cy="1790700"/>
          </a:xfrm>
          <a:prstGeom prst="rect">
            <a:avLst/>
          </a:prstGeom>
          <a:scene3d>
            <a:camera prst="orthographicFront">
              <a:rot lat="2528704" lon="3040641" rev="2359361"/>
            </a:camera>
            <a:lightRig rig="threePt" dir="t"/>
          </a:scene3d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C5ADB1F-101C-E24D-9802-3FE4876FEC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8417" y="834285"/>
            <a:ext cx="1828800" cy="1790700"/>
          </a:xfrm>
          <a:prstGeom prst="rect">
            <a:avLst/>
          </a:prstGeom>
          <a:scene3d>
            <a:camera prst="orthographicFront">
              <a:rot lat="2528704" lon="3040642" rev="2359361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4751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96</Words>
  <Application>Microsoft Macintosh PowerPoint</Application>
  <PresentationFormat>宽屏</PresentationFormat>
  <Paragraphs>22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2578</dc:creator>
  <cp:lastModifiedBy>2578</cp:lastModifiedBy>
  <cp:revision>11</cp:revision>
  <dcterms:created xsi:type="dcterms:W3CDTF">2022-01-02T12:50:10Z</dcterms:created>
  <dcterms:modified xsi:type="dcterms:W3CDTF">2022-04-11T12:55:35Z</dcterms:modified>
</cp:coreProperties>
</file>